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60" r:id="rId6"/>
    <p:sldId id="271" r:id="rId7"/>
    <p:sldId id="274" r:id="rId8"/>
    <p:sldId id="259" r:id="rId9"/>
    <p:sldId id="261" r:id="rId10"/>
    <p:sldId id="263" r:id="rId11"/>
    <p:sldId id="262" r:id="rId12"/>
    <p:sldId id="264" r:id="rId13"/>
    <p:sldId id="276" r:id="rId14"/>
    <p:sldId id="265" r:id="rId15"/>
    <p:sldId id="266" r:id="rId16"/>
    <p:sldId id="267" r:id="rId17"/>
    <p:sldId id="281" r:id="rId18"/>
    <p:sldId id="280" r:id="rId19"/>
    <p:sldId id="275" r:id="rId20"/>
    <p:sldId id="268" r:id="rId21"/>
    <p:sldId id="269"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90" y="4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DA03BCE-8F52-4B9E-B008-9B12581CB1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03BCE-8F52-4B9E-B008-9B12581CB1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03BCE-8F52-4B9E-B008-9B12581CB1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FA03C2-E825-45AA-BFA2-E34CDAC42EA7}"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DA03BCE-8F52-4B9E-B008-9B12581CB14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FA03C2-E825-45AA-BFA2-E34CDAC42EA7}" type="datetimeFigureOut">
              <a:rPr lang="en-US" smtClean="0"/>
              <a:pPr/>
              <a:t>11/30/2015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A03BCE-8F52-4B9E-B008-9B12581CB14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851648" cy="1828800"/>
          </a:xfrm>
        </p:spPr>
        <p:txBody>
          <a:bodyPr>
            <a:normAutofit fontScale="90000"/>
          </a:bodyPr>
          <a:lstStyle/>
          <a:p>
            <a:r>
              <a:rPr lang="en-US" sz="4000" dirty="0" smtClean="0"/>
              <a:t>Getting Credit for Your Memberships</a:t>
            </a:r>
            <a:r>
              <a:rPr lang="en-US" dirty="0" smtClean="0"/>
              <a:t>:</a:t>
            </a:r>
            <a:br>
              <a:rPr lang="en-US" dirty="0" smtClean="0"/>
            </a:br>
            <a:r>
              <a:rPr lang="en-US" sz="2700" dirty="0" smtClean="0"/>
              <a:t>How to Properly Transmit Membership to Detachment</a:t>
            </a:r>
            <a:endParaRPr lang="en-US" sz="2700" dirty="0"/>
          </a:p>
        </p:txBody>
      </p:sp>
      <p:sp>
        <p:nvSpPr>
          <p:cNvPr id="3" name="Subtitle 2"/>
          <p:cNvSpPr>
            <a:spLocks noGrp="1"/>
          </p:cNvSpPr>
          <p:nvPr>
            <p:ph type="subTitle" idx="1"/>
          </p:nvPr>
        </p:nvSpPr>
        <p:spPr>
          <a:xfrm>
            <a:off x="533400" y="3609536"/>
            <a:ext cx="7854696" cy="2638864"/>
          </a:xfrm>
        </p:spPr>
        <p:txBody>
          <a:bodyPr>
            <a:normAutofit/>
          </a:bodyPr>
          <a:lstStyle/>
          <a:p>
            <a:endParaRPr lang="en-US" dirty="0" smtClean="0"/>
          </a:p>
          <a:p>
            <a:pPr algn="ctr"/>
            <a:r>
              <a:rPr lang="en-US" dirty="0" smtClean="0"/>
              <a:t>Sons of The American Legion</a:t>
            </a:r>
          </a:p>
          <a:p>
            <a:pPr algn="ctr"/>
            <a:r>
              <a:rPr lang="en-US" dirty="0" smtClean="0"/>
              <a:t>Detachment of Texas</a:t>
            </a:r>
            <a:br>
              <a:rPr lang="en-US" dirty="0" smtClean="0"/>
            </a:br>
            <a:r>
              <a:rPr lang="en-US" dirty="0" smtClean="0"/>
              <a:t/>
            </a:r>
            <a:br>
              <a:rPr lang="en-US" dirty="0" smtClean="0"/>
            </a:br>
            <a:r>
              <a:rPr lang="en-US" dirty="0" smtClean="0"/>
              <a:t>http://saltexas.org</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pic>
        <p:nvPicPr>
          <p:cNvPr id="7" name="Picture 6" descr="salcolor1a.gif"/>
          <p:cNvPicPr>
            <a:picLocks noChangeAspect="1"/>
          </p:cNvPicPr>
          <p:nvPr/>
        </p:nvPicPr>
        <p:blipFill>
          <a:blip r:embed="rId2" cstate="print"/>
          <a:stretch>
            <a:fillRect/>
          </a:stretch>
        </p:blipFill>
        <p:spPr>
          <a:xfrm>
            <a:off x="3581400" y="390525"/>
            <a:ext cx="1828800" cy="2276475"/>
          </a:xfrm>
          <a:prstGeom prst="rect">
            <a:avLst/>
          </a:prstGeom>
        </p:spPr>
      </p:pic>
    </p:spTree>
    <p:extLst>
      <p:ext uri="{BB962C8B-B14F-4D97-AF65-F5344CB8AC3E}">
        <p14:creationId xmlns="" xmlns:p14="http://schemas.microsoft.com/office/powerpoint/2010/main" val="1563275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Memberships</a:t>
            </a:r>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Existing Members with a Preprinted Membership Card</a:t>
            </a:r>
            <a:endParaRPr lang="en-US" dirty="0"/>
          </a:p>
        </p:txBody>
      </p:sp>
      <p:sp>
        <p:nvSpPr>
          <p:cNvPr id="6" name="Text Placeholder 5"/>
          <p:cNvSpPr>
            <a:spLocks noGrp="1"/>
          </p:cNvSpPr>
          <p:nvPr>
            <p:ph type="body" sz="half" idx="3"/>
          </p:nvPr>
        </p:nvSpPr>
        <p:spPr/>
        <p:txBody>
          <a:bodyPr>
            <a:normAutofit fontScale="70000" lnSpcReduction="20000"/>
          </a:bodyPr>
          <a:lstStyle/>
          <a:p>
            <a:r>
              <a:rPr lang="en-US" dirty="0" smtClean="0"/>
              <a:t>New Members and Existing Members without a Preprinted Card</a:t>
            </a:r>
            <a:endParaRPr lang="en-US" dirty="0"/>
          </a:p>
        </p:txBody>
      </p:sp>
      <p:sp>
        <p:nvSpPr>
          <p:cNvPr id="5" name="Content Placeholder 4"/>
          <p:cNvSpPr>
            <a:spLocks noGrp="1"/>
          </p:cNvSpPr>
          <p:nvPr>
            <p:ph sz="quarter" idx="2"/>
          </p:nvPr>
        </p:nvSpPr>
        <p:spPr/>
        <p:txBody>
          <a:bodyPr>
            <a:normAutofit fontScale="77500" lnSpcReduction="20000"/>
          </a:bodyPr>
          <a:lstStyle/>
          <a:p>
            <a:r>
              <a:rPr lang="en-US" dirty="0" smtClean="0"/>
              <a:t>Verify their correct name and current address</a:t>
            </a:r>
            <a:r>
              <a:rPr lang="en-US" dirty="0"/>
              <a:t> </a:t>
            </a:r>
            <a:r>
              <a:rPr lang="en-US" dirty="0" smtClean="0"/>
              <a:t>against Squadron records</a:t>
            </a:r>
          </a:p>
          <a:p>
            <a:r>
              <a:rPr lang="en-US" dirty="0" smtClean="0"/>
              <a:t>Should have a pre-printed card – if so, check “renewal” box, fill in date paid and initial</a:t>
            </a:r>
          </a:p>
          <a:p>
            <a:r>
              <a:rPr lang="en-US" dirty="0" smtClean="0"/>
              <a:t>Sign Membership Card (the </a:t>
            </a:r>
            <a:r>
              <a:rPr lang="en-US" b="1" dirty="0" smtClean="0"/>
              <a:t>right</a:t>
            </a:r>
            <a:r>
              <a:rPr lang="en-US" dirty="0" smtClean="0"/>
              <a:t> portion), detach and deliver to your member</a:t>
            </a:r>
          </a:p>
          <a:p>
            <a:r>
              <a:rPr lang="en-US" dirty="0" smtClean="0"/>
              <a:t>If an address or name change is needed, complete a Member Data Form to update address change or change in MySAL.org</a:t>
            </a:r>
          </a:p>
          <a:p>
            <a:r>
              <a:rPr lang="en-US" dirty="0" smtClean="0"/>
              <a:t>Update your Squadron (and Post) records, including date paid on your membership register</a:t>
            </a:r>
          </a:p>
        </p:txBody>
      </p:sp>
      <p:sp>
        <p:nvSpPr>
          <p:cNvPr id="7" name="Content Placeholder 6"/>
          <p:cNvSpPr>
            <a:spLocks noGrp="1"/>
          </p:cNvSpPr>
          <p:nvPr>
            <p:ph sz="quarter" idx="4"/>
          </p:nvPr>
        </p:nvSpPr>
        <p:spPr>
          <a:xfrm>
            <a:off x="4645025" y="2514600"/>
            <a:ext cx="4041775" cy="3845720"/>
          </a:xfrm>
        </p:spPr>
        <p:txBody>
          <a:bodyPr>
            <a:normAutofit/>
          </a:bodyPr>
          <a:lstStyle/>
          <a:p>
            <a:r>
              <a:rPr lang="en-US" sz="1400" dirty="0" smtClean="0"/>
              <a:t>Verify eligibility</a:t>
            </a:r>
          </a:p>
          <a:p>
            <a:r>
              <a:rPr lang="en-US" sz="1400" dirty="0" smtClean="0"/>
              <a:t>Print or type the name, address and telephone number information on the Membership Record card including member ID number if known (both left and middle sections)</a:t>
            </a:r>
          </a:p>
          <a:p>
            <a:r>
              <a:rPr lang="en-US" sz="1400" dirty="0" smtClean="0"/>
              <a:t>Check the “new” box for new members, “renewal” for a renewing member w/o a preprinted card, fill in the date of approval / renewal and initial</a:t>
            </a:r>
          </a:p>
          <a:p>
            <a:r>
              <a:rPr lang="en-US" sz="1400" dirty="0" smtClean="0"/>
              <a:t>Sign Membership Card (the </a:t>
            </a:r>
            <a:r>
              <a:rPr lang="en-US" sz="1400" b="1" dirty="0" smtClean="0"/>
              <a:t>right</a:t>
            </a:r>
            <a:r>
              <a:rPr lang="en-US" sz="1400" dirty="0" smtClean="0"/>
              <a:t> portion), detach and deliver to your new member</a:t>
            </a:r>
          </a:p>
          <a:p>
            <a:r>
              <a:rPr lang="en-US" sz="1400" dirty="0" smtClean="0"/>
              <a:t>Update your Squadron (and Post) records to include your new member, including the date paid, member name and address on your membership register</a:t>
            </a:r>
            <a:endParaRPr lang="en-US" sz="1400" dirty="0"/>
          </a:p>
        </p:txBody>
      </p:sp>
    </p:spTree>
    <p:extLst>
      <p:ext uri="{BB962C8B-B14F-4D97-AF65-F5344CB8AC3E}">
        <p14:creationId xmlns="" xmlns:p14="http://schemas.microsoft.com/office/powerpoint/2010/main" val="118390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Transfers</a:t>
            </a:r>
            <a:endParaRPr lang="en-US" dirty="0"/>
          </a:p>
        </p:txBody>
      </p:sp>
      <p:sp>
        <p:nvSpPr>
          <p:cNvPr id="8" name="Text Placeholder 7"/>
          <p:cNvSpPr>
            <a:spLocks noGrp="1"/>
          </p:cNvSpPr>
          <p:nvPr>
            <p:ph type="body" sz="half" idx="3"/>
          </p:nvPr>
        </p:nvSpPr>
        <p:spPr>
          <a:xfrm>
            <a:off x="2667001" y="1752600"/>
            <a:ext cx="3276600" cy="654843"/>
          </a:xfrm>
        </p:spPr>
        <p:txBody>
          <a:bodyPr/>
          <a:lstStyle/>
          <a:p>
            <a:r>
              <a:rPr lang="en-US" dirty="0" smtClean="0"/>
              <a:t>The Transfer Process</a:t>
            </a:r>
            <a:endParaRPr lang="en-US" dirty="0"/>
          </a:p>
        </p:txBody>
      </p:sp>
      <p:sp>
        <p:nvSpPr>
          <p:cNvPr id="3" name="Content Placeholder 2"/>
          <p:cNvSpPr>
            <a:spLocks noGrp="1"/>
          </p:cNvSpPr>
          <p:nvPr>
            <p:ph sz="quarter" idx="2"/>
          </p:nvPr>
        </p:nvSpPr>
        <p:spPr/>
        <p:txBody>
          <a:bodyPr>
            <a:normAutofit fontScale="92500" lnSpcReduction="20000"/>
          </a:bodyPr>
          <a:lstStyle/>
          <a:p>
            <a:r>
              <a:rPr lang="en-US" dirty="0" smtClean="0"/>
              <a:t>Transferring from one squadron to another is a privilege granted only to </a:t>
            </a:r>
            <a:r>
              <a:rPr lang="en-US" b="1" dirty="0" smtClean="0"/>
              <a:t>paid-up </a:t>
            </a:r>
            <a:r>
              <a:rPr lang="en-US" dirty="0" smtClean="0"/>
              <a:t>members.</a:t>
            </a:r>
          </a:p>
          <a:p>
            <a:r>
              <a:rPr lang="en-US" dirty="0" smtClean="0"/>
              <a:t>The member requesting the transfer must have a membership card showing he is a member in good standing for the year in which transfer is made.</a:t>
            </a:r>
          </a:p>
          <a:p>
            <a:r>
              <a:rPr lang="en-US" dirty="0" smtClean="0"/>
              <a:t>Must be paid in the current calendar year by February 1</a:t>
            </a:r>
            <a:r>
              <a:rPr lang="en-US" baseline="30000" dirty="0" smtClean="0"/>
              <a:t>st</a:t>
            </a:r>
            <a:r>
              <a:rPr lang="en-US" dirty="0" smtClean="0"/>
              <a:t>.</a:t>
            </a:r>
          </a:p>
          <a:p>
            <a:r>
              <a:rPr lang="en-US" dirty="0" smtClean="0"/>
              <a:t>The receiving squadron is free to seek documentation supporting eligibility.</a:t>
            </a:r>
            <a:endParaRPr lang="en-US" dirty="0"/>
          </a:p>
        </p:txBody>
      </p:sp>
      <p:sp>
        <p:nvSpPr>
          <p:cNvPr id="9" name="Content Placeholder 8"/>
          <p:cNvSpPr>
            <a:spLocks noGrp="1"/>
          </p:cNvSpPr>
          <p:nvPr>
            <p:ph sz="quarter" idx="4"/>
          </p:nvPr>
        </p:nvSpPr>
        <p:spPr/>
        <p:txBody>
          <a:bodyPr>
            <a:noAutofit/>
          </a:bodyPr>
          <a:lstStyle/>
          <a:p>
            <a:r>
              <a:rPr lang="en-US" sz="1200" dirty="0" smtClean="0"/>
              <a:t>The receiving squadron must fill out the appropriate section of the Member Data Form</a:t>
            </a:r>
          </a:p>
          <a:p>
            <a:r>
              <a:rPr lang="en-US" sz="1200" dirty="0" smtClean="0"/>
              <a:t>The receiving squadron should issue a new card from its supply of blank cards, entering the 9-digit membership number listed on the transferring members former membership card.  </a:t>
            </a:r>
          </a:p>
          <a:p>
            <a:r>
              <a:rPr lang="en-US" sz="1200" dirty="0" smtClean="0"/>
              <a:t>List the 9-digit number in the “Member Id No.” section on the left and middle portion of the Membership Record card along with the member’s name and address.  </a:t>
            </a:r>
          </a:p>
          <a:p>
            <a:r>
              <a:rPr lang="en-US" sz="1200" dirty="0" smtClean="0"/>
              <a:t>Check the “Transfer” box , date and initial.</a:t>
            </a:r>
          </a:p>
          <a:p>
            <a:r>
              <a:rPr lang="en-US" sz="1200" dirty="0" smtClean="0"/>
              <a:t>Sign and date the Member Data Form and have the transferee sign the Data Form to request the Transfer.</a:t>
            </a:r>
          </a:p>
          <a:p>
            <a:r>
              <a:rPr lang="en-US" sz="1200" dirty="0" smtClean="0"/>
              <a:t>Sign the Membership Card (right portion) and give to your new member.</a:t>
            </a:r>
          </a:p>
          <a:p>
            <a:r>
              <a:rPr lang="en-US" sz="1200" dirty="0" smtClean="0"/>
              <a:t>Submit the Data Form and Membership Record to the Detachment Office with a Transmittal Form (include as a “Renewal / Transfer” and in your total cards submitted)</a:t>
            </a:r>
            <a:endParaRPr lang="en-US" sz="1200" dirty="0"/>
          </a:p>
        </p:txBody>
      </p:sp>
    </p:spTree>
    <p:extLst>
      <p:ext uri="{BB962C8B-B14F-4D97-AF65-F5344CB8AC3E}">
        <p14:creationId xmlns="" xmlns:p14="http://schemas.microsoft.com/office/powerpoint/2010/main" val="252044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Data Form</a:t>
            </a:r>
            <a:endParaRPr lang="en-US" dirty="0"/>
          </a:p>
        </p:txBody>
      </p:sp>
      <p:sp>
        <p:nvSpPr>
          <p:cNvPr id="4" name="Content Placeholder 3"/>
          <p:cNvSpPr>
            <a:spLocks noGrp="1"/>
          </p:cNvSpPr>
          <p:nvPr>
            <p:ph sz="half" idx="2"/>
          </p:nvPr>
        </p:nvSpPr>
        <p:spPr/>
        <p:txBody>
          <a:bodyPr/>
          <a:lstStyle/>
          <a:p>
            <a:r>
              <a:rPr lang="en-US" dirty="0" smtClean="0"/>
              <a:t>The Member Data Form is used to report:</a:t>
            </a:r>
          </a:p>
          <a:p>
            <a:pPr lvl="1"/>
            <a:r>
              <a:rPr lang="en-US" dirty="0" smtClean="0"/>
              <a:t>Change of Name Spelling</a:t>
            </a:r>
          </a:p>
          <a:p>
            <a:pPr lvl="1"/>
            <a:r>
              <a:rPr lang="en-US" dirty="0" smtClean="0"/>
              <a:t>Change of Address</a:t>
            </a:r>
          </a:p>
          <a:p>
            <a:pPr lvl="1"/>
            <a:r>
              <a:rPr lang="en-US" dirty="0" smtClean="0"/>
              <a:t>Change in Continuous Years</a:t>
            </a:r>
          </a:p>
          <a:p>
            <a:pPr lvl="1"/>
            <a:r>
              <a:rPr lang="en-US" dirty="0" smtClean="0"/>
              <a:t>Transfers</a:t>
            </a:r>
          </a:p>
          <a:p>
            <a:pPr lvl="1"/>
            <a:r>
              <a:rPr lang="en-US" dirty="0" smtClean="0"/>
              <a:t>Reporting deceased members</a:t>
            </a:r>
            <a:endParaRPr lang="en-US"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3406" y="1828800"/>
            <a:ext cx="3503793"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7620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MySAL.org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Provides online access to your squadron’s membership database as maintained by the National Office.</a:t>
            </a:r>
          </a:p>
          <a:p>
            <a:r>
              <a:rPr lang="en-US" dirty="0" smtClean="0"/>
              <a:t>Allows next day updating of membership records.</a:t>
            </a:r>
          </a:p>
          <a:p>
            <a:r>
              <a:rPr lang="en-US" dirty="0" smtClean="0"/>
              <a:t>Requires approval of the Post adjutant and submission of a password request.</a:t>
            </a:r>
          </a:p>
          <a:p>
            <a:r>
              <a:rPr lang="en-US" dirty="0" smtClean="0"/>
              <a:t>Must be renewed annually.</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MySAL.org can be used</a:t>
            </a:r>
          </a:p>
          <a:p>
            <a:pPr lvl="1"/>
            <a:r>
              <a:rPr lang="en-US" dirty="0" smtClean="0"/>
              <a:t>To update names, address, continuous years of service</a:t>
            </a:r>
          </a:p>
          <a:p>
            <a:pPr lvl="1"/>
            <a:r>
              <a:rPr lang="en-US" dirty="0" smtClean="0"/>
              <a:t>Reporting deceased members</a:t>
            </a:r>
          </a:p>
          <a:p>
            <a:pPr lvl="1"/>
            <a:r>
              <a:rPr lang="en-US" dirty="0" smtClean="0"/>
              <a:t>Creating mailing labels</a:t>
            </a:r>
          </a:p>
          <a:p>
            <a:pPr lvl="1"/>
            <a:r>
              <a:rPr lang="en-US" dirty="0" smtClean="0"/>
              <a:t>Verifying good standing / payments / processing</a:t>
            </a:r>
          </a:p>
          <a:p>
            <a:pPr lvl="1"/>
            <a:r>
              <a:rPr lang="en-US" dirty="0" smtClean="0"/>
              <a:t>CANNOT be used for transfers</a:t>
            </a:r>
          </a:p>
        </p:txBody>
      </p:sp>
    </p:spTree>
    <p:extLst>
      <p:ext uri="{BB962C8B-B14F-4D97-AF65-F5344CB8AC3E}">
        <p14:creationId xmlns="" xmlns:p14="http://schemas.microsoft.com/office/powerpoint/2010/main" val="3297887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Situations</a:t>
            </a:r>
            <a:endParaRPr lang="en-US" dirty="0"/>
          </a:p>
        </p:txBody>
      </p:sp>
      <p:sp>
        <p:nvSpPr>
          <p:cNvPr id="5" name="Text Placeholder 4"/>
          <p:cNvSpPr>
            <a:spLocks noGrp="1"/>
          </p:cNvSpPr>
          <p:nvPr>
            <p:ph type="body" idx="1"/>
          </p:nvPr>
        </p:nvSpPr>
        <p:spPr/>
        <p:txBody>
          <a:bodyPr/>
          <a:lstStyle/>
          <a:p>
            <a:r>
              <a:rPr lang="en-US" dirty="0" smtClean="0"/>
              <a:t>Replacement  / Lost Cards</a:t>
            </a:r>
            <a:endParaRPr lang="en-US" dirty="0"/>
          </a:p>
        </p:txBody>
      </p:sp>
      <p:sp>
        <p:nvSpPr>
          <p:cNvPr id="7" name="Text Placeholder 6"/>
          <p:cNvSpPr>
            <a:spLocks noGrp="1"/>
          </p:cNvSpPr>
          <p:nvPr>
            <p:ph type="body" sz="half" idx="3"/>
          </p:nvPr>
        </p:nvSpPr>
        <p:spPr/>
        <p:txBody>
          <a:bodyPr/>
          <a:lstStyle/>
          <a:p>
            <a:r>
              <a:rPr lang="en-US" dirty="0" smtClean="0"/>
              <a:t>Duplicate Cards</a:t>
            </a:r>
            <a:endParaRPr lang="en-US" dirty="0"/>
          </a:p>
        </p:txBody>
      </p:sp>
      <p:sp>
        <p:nvSpPr>
          <p:cNvPr id="6" name="Content Placeholder 5"/>
          <p:cNvSpPr>
            <a:spLocks noGrp="1"/>
          </p:cNvSpPr>
          <p:nvPr>
            <p:ph sz="quarter" idx="2"/>
          </p:nvPr>
        </p:nvSpPr>
        <p:spPr/>
        <p:txBody>
          <a:bodyPr>
            <a:normAutofit fontScale="85000" lnSpcReduction="20000"/>
          </a:bodyPr>
          <a:lstStyle/>
          <a:p>
            <a:r>
              <a:rPr lang="en-US" dirty="0" smtClean="0"/>
              <a:t>If you need to issue a replacement card, create a membership record card from your supply of blank cards.</a:t>
            </a:r>
          </a:p>
          <a:p>
            <a:r>
              <a:rPr lang="en-US" dirty="0" smtClean="0"/>
              <a:t>Include the 9-digit ID number, name and address as if a renewing member without a pre-printed card</a:t>
            </a:r>
          </a:p>
          <a:p>
            <a:r>
              <a:rPr lang="en-US" dirty="0" smtClean="0"/>
              <a:t>In pencil, write “replacement” across the face of the member record</a:t>
            </a:r>
          </a:p>
          <a:p>
            <a:r>
              <a:rPr lang="en-US" dirty="0" smtClean="0"/>
              <a:t>Sign the Membership Card, including the member name and member ID number on the Membership Card</a:t>
            </a:r>
            <a:endParaRPr lang="en-US" dirty="0"/>
          </a:p>
        </p:txBody>
      </p:sp>
      <p:sp>
        <p:nvSpPr>
          <p:cNvPr id="8" name="Content Placeholder 7"/>
          <p:cNvSpPr>
            <a:spLocks noGrp="1"/>
          </p:cNvSpPr>
          <p:nvPr>
            <p:ph sz="quarter" idx="4"/>
          </p:nvPr>
        </p:nvSpPr>
        <p:spPr/>
        <p:txBody>
          <a:bodyPr>
            <a:normAutofit fontScale="85000" lnSpcReduction="20000"/>
          </a:bodyPr>
          <a:lstStyle/>
          <a:p>
            <a:r>
              <a:rPr lang="en-US" dirty="0" smtClean="0"/>
              <a:t>A duplicate card is more than one preprinted card for any one member.  </a:t>
            </a:r>
          </a:p>
          <a:p>
            <a:r>
              <a:rPr lang="en-US" dirty="0" smtClean="0"/>
              <a:t>Most likely to happen in the year following a renewing member without a preprinted card.</a:t>
            </a:r>
          </a:p>
          <a:p>
            <a:r>
              <a:rPr lang="en-US" dirty="0" smtClean="0"/>
              <a:t>On the duplicate card, place an “X” in the box opposite the word “duplicate” on the Membership Record.</a:t>
            </a:r>
          </a:p>
          <a:p>
            <a:r>
              <a:rPr lang="en-US" dirty="0" smtClean="0"/>
              <a:t>Return the entire card (left, middle and right portions) to Detachment Headquarters.</a:t>
            </a:r>
          </a:p>
          <a:p>
            <a:r>
              <a:rPr lang="en-US" dirty="0" smtClean="0"/>
              <a:t>Remember “Duplicate” mean “delete”</a:t>
            </a:r>
            <a:endParaRPr lang="en-US" dirty="0"/>
          </a:p>
        </p:txBody>
      </p:sp>
    </p:spTree>
    <p:extLst>
      <p:ext uri="{BB962C8B-B14F-4D97-AF65-F5344CB8AC3E}">
        <p14:creationId xmlns="" xmlns:p14="http://schemas.microsoft.com/office/powerpoint/2010/main" val="325900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Situations</a:t>
            </a:r>
            <a:endParaRPr lang="en-US" dirty="0"/>
          </a:p>
        </p:txBody>
      </p:sp>
      <p:sp>
        <p:nvSpPr>
          <p:cNvPr id="3" name="Text Placeholder 2"/>
          <p:cNvSpPr>
            <a:spLocks noGrp="1"/>
          </p:cNvSpPr>
          <p:nvPr>
            <p:ph type="body" idx="1"/>
          </p:nvPr>
        </p:nvSpPr>
        <p:spPr/>
        <p:txBody>
          <a:bodyPr/>
          <a:lstStyle/>
          <a:p>
            <a:r>
              <a:rPr lang="en-US" dirty="0" smtClean="0"/>
              <a:t>Deceased Members</a:t>
            </a:r>
            <a:endParaRPr lang="en-US" dirty="0"/>
          </a:p>
        </p:txBody>
      </p:sp>
      <p:sp>
        <p:nvSpPr>
          <p:cNvPr id="5" name="Text Placeholder 4"/>
          <p:cNvSpPr>
            <a:spLocks noGrp="1"/>
          </p:cNvSpPr>
          <p:nvPr>
            <p:ph type="body" sz="half" idx="3"/>
          </p:nvPr>
        </p:nvSpPr>
        <p:spPr/>
        <p:txBody>
          <a:bodyPr/>
          <a:lstStyle/>
          <a:p>
            <a:r>
              <a:rPr lang="en-US" dirty="0" smtClean="0"/>
              <a:t>Error Correcting</a:t>
            </a:r>
            <a:endParaRPr lang="en-US" dirty="0"/>
          </a:p>
        </p:txBody>
      </p:sp>
      <p:sp>
        <p:nvSpPr>
          <p:cNvPr id="4" name="Content Placeholder 3"/>
          <p:cNvSpPr>
            <a:spLocks noGrp="1"/>
          </p:cNvSpPr>
          <p:nvPr>
            <p:ph sz="quarter" idx="2"/>
          </p:nvPr>
        </p:nvSpPr>
        <p:spPr/>
        <p:txBody>
          <a:bodyPr>
            <a:normAutofit fontScale="92500" lnSpcReduction="20000"/>
          </a:bodyPr>
          <a:lstStyle/>
          <a:p>
            <a:r>
              <a:rPr lang="en-US" dirty="0" smtClean="0"/>
              <a:t>If you have a preprinted Record  Card for a member who is deceased, place an “X” in the box opposite the word “deceased” and return the entire (left, middle and right portions) card to Detachment Headquarters.</a:t>
            </a:r>
          </a:p>
          <a:p>
            <a:r>
              <a:rPr lang="en-US" dirty="0" smtClean="0"/>
              <a:t>If a member passes away </a:t>
            </a:r>
            <a:r>
              <a:rPr lang="en-US" b="1" i="1" dirty="0" smtClean="0"/>
              <a:t>after</a:t>
            </a:r>
            <a:r>
              <a:rPr lang="en-US" dirty="0" smtClean="0"/>
              <a:t> his dues are paid and transmitted:</a:t>
            </a:r>
          </a:p>
          <a:p>
            <a:pPr lvl="1"/>
            <a:r>
              <a:rPr lang="en-US" dirty="0" smtClean="0"/>
              <a:t>Use a Member Data Form to Report the member’s passing, or</a:t>
            </a:r>
          </a:p>
          <a:p>
            <a:pPr lvl="1"/>
            <a:r>
              <a:rPr lang="en-US" dirty="0" smtClean="0"/>
              <a:t>Use MySAL.org to update the Member Record online</a:t>
            </a:r>
          </a:p>
        </p:txBody>
      </p:sp>
      <p:sp>
        <p:nvSpPr>
          <p:cNvPr id="6" name="Content Placeholder 5"/>
          <p:cNvSpPr>
            <a:spLocks noGrp="1"/>
          </p:cNvSpPr>
          <p:nvPr>
            <p:ph sz="quarter" idx="4"/>
          </p:nvPr>
        </p:nvSpPr>
        <p:spPr/>
        <p:txBody>
          <a:bodyPr>
            <a:normAutofit fontScale="92500" lnSpcReduction="20000"/>
          </a:bodyPr>
          <a:lstStyle/>
          <a:p>
            <a:r>
              <a:rPr lang="en-US" dirty="0" smtClean="0"/>
              <a:t>If you receive a card for someone who is not a member of your squadron, write “unknown” on the Membership Record and return the entire card (all 3 sections) to Detachment.</a:t>
            </a:r>
          </a:p>
          <a:p>
            <a:r>
              <a:rPr lang="en-US" dirty="0" smtClean="0"/>
              <a:t>You can update a member’s name and continuous years on the Membership Record card by checking the “Cont. Yrs. Or Name Chg.” box and very legibly writing the corrected information on all portions of the Membership Record.</a:t>
            </a:r>
            <a:endParaRPr lang="en-US" dirty="0"/>
          </a:p>
        </p:txBody>
      </p:sp>
    </p:spTree>
    <p:extLst>
      <p:ext uri="{BB962C8B-B14F-4D97-AF65-F5344CB8AC3E}">
        <p14:creationId xmlns="" xmlns:p14="http://schemas.microsoft.com/office/powerpoint/2010/main" val="4204042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Transmittals </a:t>
            </a:r>
            <a:endParaRPr lang="en-US" dirty="0"/>
          </a:p>
        </p:txBody>
      </p:sp>
      <p:sp>
        <p:nvSpPr>
          <p:cNvPr id="8" name="Content Placeholder 7"/>
          <p:cNvSpPr>
            <a:spLocks noGrp="1"/>
          </p:cNvSpPr>
          <p:nvPr>
            <p:ph idx="1"/>
          </p:nvPr>
        </p:nvSpPr>
        <p:spPr/>
        <p:txBody>
          <a:bodyPr>
            <a:normAutofit/>
          </a:bodyPr>
          <a:lstStyle/>
          <a:p>
            <a:r>
              <a:rPr lang="en-US" sz="2200" dirty="0" smtClean="0"/>
              <a:t>Think of the Membership Transmittal Form as a instruction sheet for Detachment.  You are telling them what to do with your Membership Records for that year – renew, transfer, create a new record.  </a:t>
            </a:r>
            <a:br>
              <a:rPr lang="en-US" sz="2200" dirty="0" smtClean="0"/>
            </a:br>
            <a:endParaRPr lang="en-US" sz="2200" dirty="0" smtClean="0"/>
          </a:p>
          <a:p>
            <a:r>
              <a:rPr lang="en-US" sz="2200" dirty="0" smtClean="0"/>
              <a:t>If there is no instruction sheet, i.e. Transmittal Form, Detachment doesn’t know what to do with what you sent them.</a:t>
            </a:r>
            <a:br>
              <a:rPr lang="en-US" sz="2200" dirty="0" smtClean="0"/>
            </a:br>
            <a:endParaRPr lang="en-US" sz="2200" dirty="0" smtClean="0"/>
          </a:p>
          <a:p>
            <a:r>
              <a:rPr lang="en-US" sz="2200" dirty="0" smtClean="0"/>
              <a:t>Enclose the Membership Record Cards (both the left and middle portions and not separated) for all of your renewals, transfers and new members.  </a:t>
            </a:r>
          </a:p>
          <a:p>
            <a:endParaRPr lang="en-US" sz="2200" dirty="0"/>
          </a:p>
        </p:txBody>
      </p:sp>
    </p:spTree>
    <p:extLst>
      <p:ext uri="{BB962C8B-B14F-4D97-AF65-F5344CB8AC3E}">
        <p14:creationId xmlns="" xmlns:p14="http://schemas.microsoft.com/office/powerpoint/2010/main" val="1977524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Transmittals </a:t>
            </a:r>
            <a:endParaRPr lang="en-US" dirty="0"/>
          </a:p>
        </p:txBody>
      </p:sp>
      <p:sp>
        <p:nvSpPr>
          <p:cNvPr id="8" name="Content Placeholder 7"/>
          <p:cNvSpPr>
            <a:spLocks noGrp="1"/>
          </p:cNvSpPr>
          <p:nvPr>
            <p:ph idx="1"/>
          </p:nvPr>
        </p:nvSpPr>
        <p:spPr/>
        <p:txBody>
          <a:bodyPr>
            <a:normAutofit/>
          </a:bodyPr>
          <a:lstStyle/>
          <a:p>
            <a:r>
              <a:rPr lang="en-US" sz="2200" dirty="0" smtClean="0"/>
              <a:t>List your Squadron #, Name and District so Detachment knows which Squadron is submitting and that your Squadron should receive the credit for the transmittal.</a:t>
            </a:r>
            <a:br>
              <a:rPr lang="en-US" sz="2200" dirty="0" smtClean="0"/>
            </a:br>
            <a:endParaRPr lang="en-US" sz="2200" dirty="0" smtClean="0"/>
          </a:p>
          <a:p>
            <a:r>
              <a:rPr lang="en-US" sz="2200" dirty="0" smtClean="0"/>
              <a:t>List the total number of Membership Records (left and middle portions) under total # of members so Detachment knows how many cards it should process as active members.</a:t>
            </a:r>
            <a:br>
              <a:rPr lang="en-US" sz="2200" dirty="0" smtClean="0"/>
            </a:br>
            <a:endParaRPr lang="en-US" sz="2200" dirty="0" smtClean="0"/>
          </a:p>
          <a:p>
            <a:r>
              <a:rPr lang="en-US" sz="2200" dirty="0" smtClean="0"/>
              <a:t>Separately list the total number of renewals / transfers and new members so Detachment specifically knows what to do with your cards.</a:t>
            </a:r>
          </a:p>
          <a:p>
            <a:endParaRPr lang="en-US" dirty="0"/>
          </a:p>
        </p:txBody>
      </p:sp>
    </p:spTree>
    <p:extLst>
      <p:ext uri="{BB962C8B-B14F-4D97-AF65-F5344CB8AC3E}">
        <p14:creationId xmlns="" xmlns:p14="http://schemas.microsoft.com/office/powerpoint/2010/main" val="197752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Transmittals </a:t>
            </a:r>
            <a:endParaRPr lang="en-US" dirty="0"/>
          </a:p>
        </p:txBody>
      </p:sp>
      <p:sp>
        <p:nvSpPr>
          <p:cNvPr id="8" name="Content Placeholder 7"/>
          <p:cNvSpPr>
            <a:spLocks noGrp="1"/>
          </p:cNvSpPr>
          <p:nvPr>
            <p:ph idx="1"/>
          </p:nvPr>
        </p:nvSpPr>
        <p:spPr/>
        <p:txBody>
          <a:bodyPr>
            <a:normAutofit/>
          </a:bodyPr>
          <a:lstStyle/>
          <a:p>
            <a:r>
              <a:rPr lang="en-US" sz="2200" dirty="0" smtClean="0"/>
              <a:t>Double check the number of cards you are submitting for processing and do the math.  Its like carpentry, count twice, cut one check.  If the check and cards don’t match, Detachment can’t tell what you’re trying to accomplish.</a:t>
            </a:r>
            <a:br>
              <a:rPr lang="en-US" sz="2200" dirty="0" smtClean="0"/>
            </a:br>
            <a:endParaRPr lang="en-US" sz="2200" dirty="0" smtClean="0"/>
          </a:p>
          <a:p>
            <a:r>
              <a:rPr lang="en-US" sz="2200" dirty="0" smtClean="0"/>
              <a:t>If you are using a credit at Department to pay a portion of your transmittal, write credit and the amount of credit you are asking to apply on the transmittal so Department knows why the check does not match the number of cards!</a:t>
            </a:r>
            <a:br>
              <a:rPr lang="en-US" sz="2200" dirty="0" smtClean="0"/>
            </a:br>
            <a:endParaRPr lang="en-US" sz="2200" dirty="0" smtClean="0"/>
          </a:p>
          <a:p>
            <a:r>
              <a:rPr lang="en-US" sz="2200" dirty="0" smtClean="0"/>
              <a:t>Mail to the address on the transmittal form and that address only!</a:t>
            </a:r>
          </a:p>
          <a:p>
            <a:endParaRPr lang="en-US" dirty="0"/>
          </a:p>
        </p:txBody>
      </p:sp>
    </p:spTree>
    <p:extLst>
      <p:ext uri="{BB962C8B-B14F-4D97-AF65-F5344CB8AC3E}">
        <p14:creationId xmlns="" xmlns:p14="http://schemas.microsoft.com/office/powerpoint/2010/main" val="1977524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to Avoid</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Separating the two left portions of the Membership Card – </a:t>
            </a:r>
            <a:r>
              <a:rPr lang="en-US" i="1" dirty="0" smtClean="0"/>
              <a:t>Keep Them Intact!!</a:t>
            </a:r>
          </a:p>
          <a:p>
            <a:r>
              <a:rPr lang="en-US" dirty="0" smtClean="0"/>
              <a:t>Sending separate  year’s membership cards on one transmittal form or with one check</a:t>
            </a:r>
          </a:p>
          <a:p>
            <a:pPr lvl="1"/>
            <a:r>
              <a:rPr lang="en-US" i="1" dirty="0" smtClean="0"/>
              <a:t>Treat each year’s transmittals as entirely separate!</a:t>
            </a:r>
          </a:p>
          <a:p>
            <a:r>
              <a:rPr lang="en-US" dirty="0" smtClean="0"/>
              <a:t>Sen</a:t>
            </a:r>
            <a:r>
              <a:rPr lang="en-US" i="1" dirty="0" smtClean="0"/>
              <a:t>di</a:t>
            </a:r>
            <a:r>
              <a:rPr lang="en-US" dirty="0" smtClean="0"/>
              <a:t>ng Membership Cards with out a completed transmittal form or check – </a:t>
            </a:r>
          </a:p>
          <a:p>
            <a:pPr lvl="1"/>
            <a:r>
              <a:rPr lang="en-US" i="1" dirty="0" smtClean="0"/>
              <a:t>Department needs to know what to do with what you are sending them – the transmittal form is their guide!</a:t>
            </a:r>
          </a:p>
          <a:p>
            <a:r>
              <a:rPr lang="en-US" dirty="0" smtClean="0"/>
              <a:t>Double check your math! </a:t>
            </a:r>
          </a:p>
          <a:p>
            <a:pPr lvl="1"/>
            <a:r>
              <a:rPr lang="en-US" i="1" dirty="0" smtClean="0"/>
              <a:t>Correct number of cards? Correct amount on your check?</a:t>
            </a:r>
          </a:p>
          <a:p>
            <a:r>
              <a:rPr lang="en-US" dirty="0" smtClean="0"/>
              <a:t>Explain your math.  If you are using a credit, list it!</a:t>
            </a:r>
            <a:endParaRPr lang="en-US" dirty="0"/>
          </a:p>
        </p:txBody>
      </p:sp>
    </p:spTree>
    <p:extLst>
      <p:ext uri="{BB962C8B-B14F-4D97-AF65-F5344CB8AC3E}">
        <p14:creationId xmlns="" xmlns:p14="http://schemas.microsoft.com/office/powerpoint/2010/main" val="3726728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p:txBody>
          <a:bodyPr>
            <a:normAutofit fontScale="77500" lnSpcReduction="20000"/>
          </a:bodyPr>
          <a:lstStyle/>
          <a:p>
            <a:r>
              <a:rPr lang="en-US" b="1" i="1" dirty="0"/>
              <a:t>Proud possessors of a priceless heritage, we male descendants of veterans of the Great Wars, associate ourselves together as </a:t>
            </a:r>
            <a:r>
              <a:rPr lang="en-US" b="1" i="1" dirty="0" smtClean="0"/>
              <a:t>"Sons of The American Legion" </a:t>
            </a:r>
            <a:r>
              <a:rPr lang="en-US" b="1" i="1" dirty="0"/>
              <a:t>for the following purposes:</a:t>
            </a:r>
            <a:endParaRPr lang="en-US" dirty="0"/>
          </a:p>
          <a:p>
            <a:r>
              <a:rPr lang="en-US" dirty="0"/>
              <a:t>To uphold and defend the Constitution of the United States of America; to maintain law and order; to foster and perpetuate a true spirit of Americanism; to preserve the memories of our former members and the associations of our members and our forefathers in the Great Wars; to inculcate a sense of individual obligation to the community, state and nation; to combat the autocracy of both the classes and masses; to make right the master of might; to promote peace and good will on earth; to safeguard and transmit to posterity the principles of justice, freedom and democracy; to consecrate and sanctify our friendship by our devotion to mutual helpfulness; to adopt in letter and spirit all of the great principles for which The American Legion stands; and to assist in carrying on for God and Country.</a:t>
            </a:r>
          </a:p>
          <a:p>
            <a:endParaRPr lang="en-US" dirty="0"/>
          </a:p>
        </p:txBody>
      </p:sp>
    </p:spTree>
    <p:extLst>
      <p:ext uri="{BB962C8B-B14F-4D97-AF65-F5344CB8AC3E}">
        <p14:creationId xmlns="" xmlns:p14="http://schemas.microsoft.com/office/powerpoint/2010/main" val="1995201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Squadron Officer Reporting Form</a:t>
            </a:r>
            <a:endParaRPr lang="en-US" dirty="0"/>
          </a:p>
        </p:txBody>
      </p:sp>
      <p:sp>
        <p:nvSpPr>
          <p:cNvPr id="5" name="Text Placeholder 4"/>
          <p:cNvSpPr>
            <a:spLocks noGrp="1"/>
          </p:cNvSpPr>
          <p:nvPr>
            <p:ph type="body" sz="half" idx="3"/>
          </p:nvPr>
        </p:nvSpPr>
        <p:spPr/>
        <p:txBody>
          <a:bodyPr/>
          <a:lstStyle/>
          <a:p>
            <a:r>
              <a:rPr lang="en-US" dirty="0" smtClean="0"/>
              <a:t>Why is it needed	</a:t>
            </a:r>
            <a:endParaRPr lang="en-US" dirty="0"/>
          </a:p>
        </p:txBody>
      </p:sp>
      <p:sp>
        <p:nvSpPr>
          <p:cNvPr id="6" name="Content Placeholder 5"/>
          <p:cNvSpPr>
            <a:spLocks noGrp="1"/>
          </p:cNvSpPr>
          <p:nvPr>
            <p:ph sz="quarter" idx="4"/>
          </p:nvPr>
        </p:nvSpPr>
        <p:spPr/>
        <p:txBody>
          <a:bodyPr/>
          <a:lstStyle/>
          <a:p>
            <a:r>
              <a:rPr lang="en-US" dirty="0" smtClean="0"/>
              <a:t>Communication</a:t>
            </a:r>
            <a:endParaRPr lang="en-US" dirty="0"/>
          </a:p>
          <a:p>
            <a:r>
              <a:rPr lang="en-US" dirty="0" smtClean="0"/>
              <a:t>We can’t get you information if we don’t know who to send it to!</a:t>
            </a:r>
          </a:p>
          <a:p>
            <a:r>
              <a:rPr lang="en-US" dirty="0" smtClean="0"/>
              <a:t>If the District, Department or Detachment has questions, they need to know who to contact.</a:t>
            </a:r>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225"/>
          <a:stretch/>
        </p:blipFill>
        <p:spPr bwMode="auto">
          <a:xfrm>
            <a:off x="592969" y="1981200"/>
            <a:ext cx="3674231" cy="461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733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Consolidated Report Form</a:t>
            </a:r>
            <a:endParaRPr lang="en-US" dirty="0"/>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 xmlns:a14="http://schemas.microsoft.com/office/drawing/2010/main" val="0"/>
              </a:ext>
            </a:extLst>
          </a:blip>
          <a:srcRect l="2405" b="2055"/>
          <a:stretch/>
        </p:blipFill>
        <p:spPr bwMode="auto">
          <a:xfrm>
            <a:off x="845819" y="1920875"/>
            <a:ext cx="3343773" cy="43427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p:txBody>
          <a:bodyPr>
            <a:normAutofit fontScale="85000" lnSpcReduction="20000"/>
          </a:bodyPr>
          <a:lstStyle/>
          <a:p>
            <a:r>
              <a:rPr lang="en-US" dirty="0" smtClean="0"/>
              <a:t>Submitting your Consolidated Report allows your membership to get credit for the good things your Squadron has done throughout the year.</a:t>
            </a:r>
          </a:p>
          <a:p>
            <a:r>
              <a:rPr lang="en-US" dirty="0" smtClean="0"/>
              <a:t>Submitting your Consolidated Report helps explain to Congress why the Sons exist and why we need to continue to exist.</a:t>
            </a:r>
          </a:p>
          <a:p>
            <a:r>
              <a:rPr lang="en-US" dirty="0" smtClean="0"/>
              <a:t>Reviewing the CR can give you ideas on other projects your squadron can complete.</a:t>
            </a:r>
            <a:endParaRPr lang="en-US" dirty="0"/>
          </a:p>
        </p:txBody>
      </p:sp>
    </p:spTree>
    <p:extLst>
      <p:ext uri="{BB962C8B-B14F-4D97-AF65-F5344CB8AC3E}">
        <p14:creationId xmlns="" xmlns:p14="http://schemas.microsoft.com/office/powerpoint/2010/main" val="831204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a:xfrm>
            <a:off x="457200" y="1752600"/>
            <a:ext cx="4040188" cy="659352"/>
          </a:xfrm>
        </p:spPr>
        <p:txBody>
          <a:bodyPr/>
          <a:lstStyle/>
          <a:p>
            <a:r>
              <a:rPr lang="en-US" dirty="0" smtClean="0"/>
              <a:t>Detachment Resources</a:t>
            </a:r>
            <a:endParaRPr lang="en-US" dirty="0"/>
          </a:p>
        </p:txBody>
      </p:sp>
      <p:sp>
        <p:nvSpPr>
          <p:cNvPr id="7" name="Content Placeholder 6"/>
          <p:cNvSpPr>
            <a:spLocks noGrp="1"/>
          </p:cNvSpPr>
          <p:nvPr>
            <p:ph sz="quarter" idx="2"/>
          </p:nvPr>
        </p:nvSpPr>
        <p:spPr>
          <a:xfrm>
            <a:off x="457200" y="2438400"/>
            <a:ext cx="8153400" cy="3845720"/>
          </a:xfrm>
        </p:spPr>
        <p:txBody>
          <a:bodyPr/>
          <a:lstStyle/>
          <a:p>
            <a:r>
              <a:rPr lang="en-US" dirty="0" smtClean="0"/>
              <a:t>Bill </a:t>
            </a:r>
            <a:r>
              <a:rPr lang="en-US" dirty="0" err="1" smtClean="0"/>
              <a:t>Kuehner</a:t>
            </a:r>
            <a:r>
              <a:rPr lang="en-US" dirty="0" smtClean="0"/>
              <a:t>   Membership Chairman  </a:t>
            </a:r>
            <a:br>
              <a:rPr lang="en-US" dirty="0" smtClean="0"/>
            </a:br>
            <a:r>
              <a:rPr lang="en-US" dirty="0" smtClean="0"/>
              <a:t>email:    bkuehner@sbcglobal.net</a:t>
            </a:r>
          </a:p>
          <a:p>
            <a:r>
              <a:rPr lang="en-US" dirty="0" smtClean="0"/>
              <a:t>Ray Hartline  </a:t>
            </a:r>
            <a:r>
              <a:rPr lang="en-US" dirty="0" smtClean="0"/>
              <a:t>Vice Commander </a:t>
            </a:r>
            <a:r>
              <a:rPr lang="en-US" sz="2400" dirty="0" smtClean="0"/>
              <a:t>1</a:t>
            </a:r>
            <a:r>
              <a:rPr lang="en-US" dirty="0" smtClean="0"/>
              <a:t>st Division </a:t>
            </a:r>
            <a:br>
              <a:rPr lang="en-US" dirty="0" smtClean="0"/>
            </a:br>
            <a:r>
              <a:rPr lang="en-US" dirty="0" smtClean="0"/>
              <a:t>email:    </a:t>
            </a:r>
            <a:r>
              <a:rPr lang="en-US" dirty="0" smtClean="0"/>
              <a:t>rayannhart@verizon.net</a:t>
            </a:r>
            <a:endParaRPr lang="en-US" dirty="0" smtClean="0"/>
          </a:p>
          <a:p>
            <a:r>
              <a:rPr lang="en-US" dirty="0" smtClean="0"/>
              <a:t>Juan Torres </a:t>
            </a:r>
            <a:r>
              <a:rPr lang="en-US" dirty="0" smtClean="0"/>
              <a:t>Vice Commander </a:t>
            </a:r>
            <a:r>
              <a:rPr lang="en-US" sz="2400" dirty="0" smtClean="0"/>
              <a:t>2</a:t>
            </a:r>
            <a:r>
              <a:rPr lang="en-US" dirty="0" smtClean="0"/>
              <a:t>nd Division</a:t>
            </a:r>
            <a:br>
              <a:rPr lang="en-US" dirty="0" smtClean="0"/>
            </a:br>
            <a:r>
              <a:rPr lang="en-US" dirty="0" smtClean="0"/>
              <a:t>email:    </a:t>
            </a:r>
            <a:r>
              <a:rPr lang="en-US" dirty="0" smtClean="0"/>
              <a:t>jauntorres10@hotmail.com</a:t>
            </a:r>
            <a:endParaRPr lang="en-US" dirty="0" smtClean="0"/>
          </a:p>
          <a:p>
            <a:r>
              <a:rPr lang="en-US" dirty="0" smtClean="0"/>
              <a:t>Jackie Matthews  </a:t>
            </a:r>
            <a:r>
              <a:rPr lang="en-US" dirty="0" smtClean="0"/>
              <a:t>Vice Commander </a:t>
            </a:r>
            <a:r>
              <a:rPr lang="en-US" sz="2400" dirty="0" smtClean="0"/>
              <a:t>3</a:t>
            </a:r>
            <a:r>
              <a:rPr lang="en-US" dirty="0" smtClean="0"/>
              <a:t>rd Division </a:t>
            </a:r>
            <a:br>
              <a:rPr lang="en-US" dirty="0" smtClean="0"/>
            </a:br>
            <a:r>
              <a:rPr lang="en-US" dirty="0" smtClean="0"/>
              <a:t> email:    </a:t>
            </a:r>
            <a:r>
              <a:rPr lang="en-US" dirty="0" smtClean="0"/>
              <a:t>jamathewsusmc@yahoo.com</a:t>
            </a:r>
            <a:endParaRPr lang="en-US" dirty="0" smtClean="0"/>
          </a:p>
          <a:p>
            <a:r>
              <a:rPr lang="en-US" dirty="0" err="1" smtClean="0"/>
              <a:t>Johnathan</a:t>
            </a:r>
            <a:r>
              <a:rPr lang="en-US" dirty="0" smtClean="0"/>
              <a:t> Poe Vice Commander 4th Division</a:t>
            </a:r>
            <a:br>
              <a:rPr lang="en-US" dirty="0" smtClean="0"/>
            </a:br>
            <a:r>
              <a:rPr lang="en-US" dirty="0" smtClean="0"/>
              <a:t> email:    johnathan.poe@hotmail.com</a:t>
            </a:r>
          </a:p>
          <a:p>
            <a:endParaRPr lang="en-US" b="1" dirty="0" smtClean="0"/>
          </a:p>
          <a:p>
            <a:endParaRPr lang="en-US" dirty="0" smtClean="0"/>
          </a:p>
          <a:p>
            <a:endParaRPr lang="en-US" b="1" dirty="0"/>
          </a:p>
        </p:txBody>
      </p:sp>
    </p:spTree>
    <p:extLst>
      <p:ext uri="{BB962C8B-B14F-4D97-AF65-F5344CB8AC3E}">
        <p14:creationId xmlns="" xmlns:p14="http://schemas.microsoft.com/office/powerpoint/2010/main" val="3671079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00400" y="1371600"/>
            <a:ext cx="2842960" cy="3474720"/>
          </a:xfrm>
        </p:spPr>
      </p:pic>
      <p:sp>
        <p:nvSpPr>
          <p:cNvPr id="8" name="TextBox 7"/>
          <p:cNvSpPr txBox="1"/>
          <p:nvPr/>
        </p:nvSpPr>
        <p:spPr>
          <a:xfrm>
            <a:off x="2209800" y="5105400"/>
            <a:ext cx="4953000" cy="646331"/>
          </a:xfrm>
          <a:prstGeom prst="rect">
            <a:avLst/>
          </a:prstGeom>
          <a:noFill/>
        </p:spPr>
        <p:txBody>
          <a:bodyPr wrap="square" rtlCol="0">
            <a:spAutoFit/>
          </a:bodyPr>
          <a:lstStyle/>
          <a:p>
            <a:r>
              <a:rPr lang="en-US" sz="3600" b="1" dirty="0" smtClean="0"/>
              <a:t>Detachment of  Texas</a:t>
            </a:r>
            <a:endParaRPr lang="en-US" sz="3600" b="1" dirty="0"/>
          </a:p>
        </p:txBody>
      </p:sp>
    </p:spTree>
    <p:extLst>
      <p:ext uri="{BB962C8B-B14F-4D97-AF65-F5344CB8AC3E}">
        <p14:creationId xmlns="" xmlns:p14="http://schemas.microsoft.com/office/powerpoint/2010/main" val="395034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This training is designed for use by the Squadron Adjutant, Squadron Vice Commander or Membership Chairman.</a:t>
            </a:r>
          </a:p>
          <a:p>
            <a:r>
              <a:rPr lang="en-US" dirty="0" smtClean="0"/>
              <a:t>It is primarily designed for those members who will be taking care of membership and membership related records.</a:t>
            </a:r>
          </a:p>
          <a:p>
            <a:r>
              <a:rPr lang="en-US" dirty="0" smtClean="0"/>
              <a:t>Regardless of whether you are an “old hand” at membership and this is a refresher or new to the job, we hope you keep this power point and /or training as a reference.</a:t>
            </a:r>
            <a:endParaRPr lang="en-US" dirty="0"/>
          </a:p>
        </p:txBody>
      </p:sp>
    </p:spTree>
    <p:extLst>
      <p:ext uri="{BB962C8B-B14F-4D97-AF65-F5344CB8AC3E}">
        <p14:creationId xmlns="" xmlns:p14="http://schemas.microsoft.com/office/powerpoint/2010/main" val="63982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Resources</a:t>
            </a:r>
            <a:endParaRPr lang="en-US" dirty="0"/>
          </a:p>
        </p:txBody>
      </p:sp>
      <p:sp>
        <p:nvSpPr>
          <p:cNvPr id="3" name="Content Placeholder 2"/>
          <p:cNvSpPr>
            <a:spLocks noGrp="1"/>
          </p:cNvSpPr>
          <p:nvPr>
            <p:ph idx="1"/>
          </p:nvPr>
        </p:nvSpPr>
        <p:spPr/>
        <p:txBody>
          <a:bodyPr/>
          <a:lstStyle/>
          <a:p>
            <a:r>
              <a:rPr lang="en-US" dirty="0" smtClean="0"/>
              <a:t>Your Post Adjutant of your Post Home</a:t>
            </a:r>
          </a:p>
          <a:p>
            <a:r>
              <a:rPr lang="en-US" dirty="0" smtClean="0"/>
              <a:t>Your District Commander, District Vice Commander or District Membership Director</a:t>
            </a:r>
          </a:p>
          <a:p>
            <a:r>
              <a:rPr lang="en-US" dirty="0" smtClean="0"/>
              <a:t>Your Detachment Commander, Vice Commander or Membership Director</a:t>
            </a:r>
          </a:p>
          <a:p>
            <a:r>
              <a:rPr lang="en-US" dirty="0" smtClean="0"/>
              <a:t>The Department of Texas Office at </a:t>
            </a:r>
            <a:r>
              <a:rPr lang="en-US" dirty="0" smtClean="0"/>
              <a:t>512-472-4138 </a:t>
            </a:r>
            <a:r>
              <a:rPr lang="en-US" b="1" dirty="0" smtClean="0">
                <a:effectLst/>
              </a:rPr>
              <a:t>  </a:t>
            </a:r>
          </a:p>
          <a:p>
            <a:r>
              <a:rPr lang="en-US" dirty="0" smtClean="0"/>
              <a:t>Richard Bartholomew, </a:t>
            </a:r>
            <a:r>
              <a:rPr lang="en-US" dirty="0" smtClean="0"/>
              <a:t>SAL Detachment </a:t>
            </a:r>
            <a:r>
              <a:rPr lang="en-US" smtClean="0"/>
              <a:t>Membership </a:t>
            </a:r>
            <a:r>
              <a:rPr lang="en-US" smtClean="0"/>
              <a:t>Chairman </a:t>
            </a:r>
            <a:r>
              <a:rPr lang="en-US" smtClean="0"/>
              <a:t>at </a:t>
            </a:r>
            <a:r>
              <a:rPr lang="en-US" dirty="0" smtClean="0"/>
              <a:t>800-771-6945; </a:t>
            </a:r>
            <a:r>
              <a:rPr lang="en-US" dirty="0" smtClean="0"/>
              <a:t>bkuehner@sbcglobal.net</a:t>
            </a:r>
            <a:endParaRPr lang="en-US" dirty="0" smtClean="0">
              <a:effectLst/>
            </a:endParaRPr>
          </a:p>
          <a:p>
            <a:endParaRPr lang="en-US" dirty="0"/>
          </a:p>
        </p:txBody>
      </p:sp>
    </p:spTree>
    <p:extLst>
      <p:ext uri="{BB962C8B-B14F-4D97-AF65-F5344CB8AC3E}">
        <p14:creationId xmlns="" xmlns:p14="http://schemas.microsoft.com/office/powerpoint/2010/main" val="575628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a:t>
            </a:r>
            <a:endParaRPr lang="en-US" dirty="0"/>
          </a:p>
        </p:txBody>
      </p:sp>
      <p:sp>
        <p:nvSpPr>
          <p:cNvPr id="3" name="Content Placeholder 2"/>
          <p:cNvSpPr>
            <a:spLocks noGrp="1"/>
          </p:cNvSpPr>
          <p:nvPr>
            <p:ph idx="1"/>
          </p:nvPr>
        </p:nvSpPr>
        <p:spPr/>
        <p:txBody>
          <a:bodyPr>
            <a:normAutofit lnSpcReduction="10000"/>
          </a:bodyPr>
          <a:lstStyle/>
          <a:p>
            <a:r>
              <a:rPr lang="en-US" dirty="0"/>
              <a:t>All male descendants, adopted sons and stepsons of members of  The </a:t>
            </a:r>
            <a:r>
              <a:rPr lang="en-US" dirty="0" smtClean="0"/>
              <a:t>American </a:t>
            </a:r>
            <a:r>
              <a:rPr lang="en-US" dirty="0"/>
              <a:t>Legion, and such male descendants of veterans who died in </a:t>
            </a:r>
            <a:r>
              <a:rPr lang="en-US" dirty="0" smtClean="0"/>
              <a:t>Service </a:t>
            </a:r>
            <a:r>
              <a:rPr lang="en-US" dirty="0"/>
              <a:t>during World I, World War II, the Korean War, the Vietnam War, </a:t>
            </a:r>
            <a:r>
              <a:rPr lang="en-US" dirty="0" smtClean="0"/>
              <a:t>Lebanon</a:t>
            </a:r>
            <a:r>
              <a:rPr lang="en-US" dirty="0"/>
              <a:t>, Grenada, Panama, the Persian Gulf War and the War </a:t>
            </a:r>
            <a:r>
              <a:rPr lang="en-US" dirty="0" smtClean="0"/>
              <a:t>on Terrorism</a:t>
            </a:r>
            <a:r>
              <a:rPr lang="en-US" dirty="0"/>
              <a:t>, during the delimiting periods set forth in Article IV, Section 1, of the </a:t>
            </a:r>
            <a:r>
              <a:rPr lang="en-US" dirty="0" smtClean="0"/>
              <a:t>National </a:t>
            </a:r>
            <a:r>
              <a:rPr lang="en-US" dirty="0"/>
              <a:t>Constitution of The American Legion, or who died subsequent </a:t>
            </a:r>
            <a:r>
              <a:rPr lang="en-US" dirty="0" smtClean="0"/>
              <a:t>to </a:t>
            </a:r>
            <a:r>
              <a:rPr lang="en-US" dirty="0"/>
              <a:t>their honorable discharge from such service, shall be eligible for </a:t>
            </a:r>
            <a:r>
              <a:rPr lang="en-US" dirty="0" smtClean="0"/>
              <a:t>Membership </a:t>
            </a:r>
            <a:r>
              <a:rPr lang="en-US" dirty="0"/>
              <a:t>in the </a:t>
            </a:r>
            <a:r>
              <a:rPr lang="en-US" dirty="0" smtClean="0"/>
              <a:t>Sons of The American Legion.</a:t>
            </a:r>
            <a:endParaRPr lang="en-US" dirty="0"/>
          </a:p>
          <a:p>
            <a:endParaRPr lang="en-US" dirty="0"/>
          </a:p>
        </p:txBody>
      </p:sp>
    </p:spTree>
    <p:extLst>
      <p:ext uri="{BB962C8B-B14F-4D97-AF65-F5344CB8AC3E}">
        <p14:creationId xmlns="" xmlns:p14="http://schemas.microsoft.com/office/powerpoint/2010/main" val="32584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Break Down</a:t>
            </a:r>
            <a:endParaRPr lang="en-US" dirty="0"/>
          </a:p>
        </p:txBody>
      </p:sp>
      <p:sp>
        <p:nvSpPr>
          <p:cNvPr id="4" name="Text Placeholder 3"/>
          <p:cNvSpPr>
            <a:spLocks noGrp="1"/>
          </p:cNvSpPr>
          <p:nvPr>
            <p:ph type="body" idx="1"/>
          </p:nvPr>
        </p:nvSpPr>
        <p:spPr/>
        <p:txBody>
          <a:bodyPr/>
          <a:lstStyle/>
          <a:p>
            <a:r>
              <a:rPr lang="en-US" dirty="0" smtClean="0"/>
              <a:t>Qualifying Relative</a:t>
            </a:r>
            <a:endParaRPr lang="en-US" dirty="0"/>
          </a:p>
        </p:txBody>
      </p:sp>
      <p:sp>
        <p:nvSpPr>
          <p:cNvPr id="6" name="Text Placeholder 5"/>
          <p:cNvSpPr>
            <a:spLocks noGrp="1"/>
          </p:cNvSpPr>
          <p:nvPr>
            <p:ph type="body" sz="half" idx="3"/>
          </p:nvPr>
        </p:nvSpPr>
        <p:spPr/>
        <p:txBody>
          <a:bodyPr>
            <a:normAutofit/>
          </a:bodyPr>
          <a:lstStyle/>
          <a:p>
            <a:r>
              <a:rPr lang="en-US" dirty="0" smtClean="0"/>
              <a:t>Applicable Service Dates:	</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Membership is open to:</a:t>
            </a:r>
          </a:p>
          <a:p>
            <a:r>
              <a:rPr lang="en-US" dirty="0" smtClean="0"/>
              <a:t>All male descendants – sons, adopted sons, stepsons, grandsons, great grandsons, etc. -  of members of The American Legion; and </a:t>
            </a:r>
          </a:p>
          <a:p>
            <a:r>
              <a:rPr lang="en-US" dirty="0" smtClean="0"/>
              <a:t>All male descendants of deceased Veterans who would be eligible for membership in The American Legion if the Veteran were alive.</a:t>
            </a:r>
            <a:r>
              <a:rPr lang="en-US" dirty="0"/>
              <a:t>			</a:t>
            </a:r>
          </a:p>
        </p:txBody>
      </p:sp>
      <p:sp>
        <p:nvSpPr>
          <p:cNvPr id="7" name="Content Placeholder 6"/>
          <p:cNvSpPr>
            <a:spLocks noGrp="1"/>
          </p:cNvSpPr>
          <p:nvPr>
            <p:ph sz="quarter" idx="4"/>
          </p:nvPr>
        </p:nvSpPr>
        <p:spPr/>
        <p:txBody>
          <a:bodyPr>
            <a:normAutofit fontScale="77500" lnSpcReduction="20000"/>
          </a:bodyPr>
          <a:lstStyle/>
          <a:p>
            <a:r>
              <a:rPr lang="en-US" dirty="0" smtClean="0"/>
              <a:t>If a qualifying relative served in federal active duty in the United States Armed Forces during any of the war eras listed below, AND was honorably discharged or is still serving – you are eligible for membership in The Sons of The American Legion:</a:t>
            </a:r>
          </a:p>
          <a:p>
            <a:r>
              <a:rPr lang="en-US" dirty="0" smtClean="0"/>
              <a:t>April 6, 1917 to November 11, 1918</a:t>
            </a:r>
          </a:p>
          <a:p>
            <a:r>
              <a:rPr lang="en-US" dirty="0" smtClean="0"/>
              <a:t>December 7, 1941 to December 31, 1946</a:t>
            </a:r>
          </a:p>
          <a:p>
            <a:r>
              <a:rPr lang="en-US" dirty="0" smtClean="0"/>
              <a:t>June 25, 1950 to January 31, 1955</a:t>
            </a:r>
          </a:p>
          <a:p>
            <a:r>
              <a:rPr lang="en-US" dirty="0" smtClean="0"/>
              <a:t>February 28, 1961 to May 7, 1975	</a:t>
            </a:r>
          </a:p>
          <a:p>
            <a:r>
              <a:rPr lang="en-US" dirty="0" smtClean="0"/>
              <a:t>August 24, 1982 to July 31, 1984</a:t>
            </a:r>
          </a:p>
          <a:p>
            <a:r>
              <a:rPr lang="en-US" dirty="0" smtClean="0"/>
              <a:t>December 20, 1989 to January 31, 1990</a:t>
            </a:r>
          </a:p>
          <a:p>
            <a:r>
              <a:rPr lang="en-US" dirty="0" smtClean="0"/>
              <a:t>August 2, 1990 to today</a:t>
            </a:r>
            <a:endParaRPr lang="en-US" dirty="0"/>
          </a:p>
        </p:txBody>
      </p:sp>
    </p:spTree>
    <p:extLst>
      <p:ext uri="{BB962C8B-B14F-4D97-AF65-F5344CB8AC3E}">
        <p14:creationId xmlns="" xmlns:p14="http://schemas.microsoft.com/office/powerpoint/2010/main" val="3719164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Eligibility Checklist</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Does the potential members have a qualifying relative who is or was eligible for membership in The American Legion?</a:t>
            </a:r>
          </a:p>
          <a:p>
            <a:r>
              <a:rPr lang="en-US" dirty="0" smtClean="0"/>
              <a:t>Is the qualifying relative alive?</a:t>
            </a:r>
          </a:p>
          <a:p>
            <a:pPr lvl="1"/>
            <a:r>
              <a:rPr lang="en-US" dirty="0" smtClean="0"/>
              <a:t>If </a:t>
            </a:r>
            <a:r>
              <a:rPr lang="en-US" b="1" dirty="0" smtClean="0"/>
              <a:t>no</a:t>
            </a:r>
            <a:r>
              <a:rPr lang="en-US" dirty="0" smtClean="0"/>
              <a:t>, the potential member is eligible to join and a membership card should be issued upon paying any applicable dues.</a:t>
            </a:r>
          </a:p>
          <a:p>
            <a:pPr lvl="1"/>
            <a:r>
              <a:rPr lang="en-US" dirty="0" smtClean="0"/>
              <a:t>If </a:t>
            </a:r>
            <a:r>
              <a:rPr lang="en-US" b="1" dirty="0" smtClean="0"/>
              <a:t>yes</a:t>
            </a:r>
            <a:r>
              <a:rPr lang="en-US" dirty="0" smtClean="0"/>
              <a:t>, then check to see if the qualifying relative is a member of The American Legion.</a:t>
            </a:r>
          </a:p>
          <a:p>
            <a:pPr lvl="2"/>
            <a:r>
              <a:rPr lang="en-US" dirty="0" smtClean="0"/>
              <a:t>If the qualifying relative </a:t>
            </a:r>
            <a:r>
              <a:rPr lang="en-US" b="1" i="1" dirty="0" smtClean="0"/>
              <a:t>is</a:t>
            </a:r>
            <a:r>
              <a:rPr lang="en-US" dirty="0" smtClean="0"/>
              <a:t> a member of The American Legion, the potential member is eligible to join and a membership card should be issued upon paying any applicable dues.  Once a member, the member continues in good standing as long as his dues remain current even if the qualifying relative were to fail to renew their dues.  If, however, the SAL member were to fail to timely renew, their eligibility would lapse.</a:t>
            </a:r>
            <a:endParaRPr lang="en-US" dirty="0"/>
          </a:p>
          <a:p>
            <a:pPr lvl="2"/>
            <a:r>
              <a:rPr lang="en-US" dirty="0" smtClean="0"/>
              <a:t>If the qualifying relative </a:t>
            </a:r>
            <a:r>
              <a:rPr lang="en-US" b="1" i="1" dirty="0" smtClean="0"/>
              <a:t>is not </a:t>
            </a:r>
            <a:r>
              <a:rPr lang="en-US" dirty="0" smtClean="0"/>
              <a:t>a member of The American Legion, the potential member is not eligible to join unless there is another qualifying relative or this qualifying relative joins The American Legion.  </a:t>
            </a:r>
          </a:p>
          <a:p>
            <a:pPr lvl="3"/>
            <a:r>
              <a:rPr lang="en-US" dirty="0" smtClean="0"/>
              <a:t>Feel free to recruit a new member for your Post and get a new member for your Squadron! </a:t>
            </a:r>
          </a:p>
          <a:p>
            <a:r>
              <a:rPr lang="en-US" dirty="0" smtClean="0"/>
              <a:t>Any questions on eligibility should be resolved by your Post Adjutant.</a:t>
            </a:r>
          </a:p>
        </p:txBody>
      </p:sp>
    </p:spTree>
    <p:extLst>
      <p:ext uri="{BB962C8B-B14F-4D97-AF65-F5344CB8AC3E}">
        <p14:creationId xmlns="" xmlns:p14="http://schemas.microsoft.com/office/powerpoint/2010/main" val="146954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Membership Application</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80999" y="1981199"/>
            <a:ext cx="4426968" cy="2834640"/>
          </a:xfrm>
        </p:spPr>
      </p:pic>
      <p:sp>
        <p:nvSpPr>
          <p:cNvPr id="8" name="Content Placeholder 7"/>
          <p:cNvSpPr>
            <a:spLocks noGrp="1"/>
          </p:cNvSpPr>
          <p:nvPr>
            <p:ph sz="half" idx="2"/>
          </p:nvPr>
        </p:nvSpPr>
        <p:spPr/>
        <p:txBody>
          <a:bodyPr>
            <a:normAutofit fontScale="92500" lnSpcReduction="20000"/>
          </a:bodyPr>
          <a:lstStyle/>
          <a:p>
            <a:r>
              <a:rPr lang="en-US" dirty="0" smtClean="0"/>
              <a:t>The Application needs to establish the Name, Address, Telephone Number for the Membership Card.</a:t>
            </a:r>
          </a:p>
          <a:p>
            <a:r>
              <a:rPr lang="en-US" dirty="0" smtClean="0"/>
              <a:t>It should also include the basis for eligibility for records – name of veteran, veteran’s dates of service, Post membership, if applicable.</a:t>
            </a:r>
          </a:p>
          <a:p>
            <a:r>
              <a:rPr lang="en-US" dirty="0" smtClean="0"/>
              <a:t>Will you communicate by email, text?  If so, ask for this information as well.</a:t>
            </a:r>
            <a:endParaRPr lang="en-US" dirty="0"/>
          </a:p>
        </p:txBody>
      </p:sp>
    </p:spTree>
    <p:extLst>
      <p:ext uri="{BB962C8B-B14F-4D97-AF65-F5344CB8AC3E}">
        <p14:creationId xmlns="" xmlns:p14="http://schemas.microsoft.com/office/powerpoint/2010/main" val="1175918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Membership Record Card</a:t>
            </a:r>
            <a:endParaRPr lang="en-US" dirty="0"/>
          </a:p>
        </p:txBody>
      </p:sp>
      <p:sp>
        <p:nvSpPr>
          <p:cNvPr id="8" name="Content Placeholder 7"/>
          <p:cNvSpPr>
            <a:spLocks noGrp="1"/>
          </p:cNvSpPr>
          <p:nvPr>
            <p:ph idx="1"/>
          </p:nvPr>
        </p:nvSpPr>
        <p:spPr/>
        <p:txBody>
          <a:bodyPr>
            <a:normAutofit/>
          </a:bodyPr>
          <a:lstStyle/>
          <a:p>
            <a:r>
              <a:rPr lang="en-US" sz="1800" dirty="0" smtClean="0"/>
              <a:t>The information on the Application allows you to complete the Membership Record Card:</a:t>
            </a:r>
          </a:p>
          <a:p>
            <a:pPr lvl="1"/>
            <a:r>
              <a:rPr lang="en-US" sz="1800" dirty="0" smtClean="0"/>
              <a:t>Name, Address, Phone Number, Date Paid, Initial</a:t>
            </a:r>
          </a:p>
          <a:p>
            <a:pPr lvl="1"/>
            <a:r>
              <a:rPr lang="en-US" sz="1800" dirty="0" smtClean="0"/>
              <a:t>Check “Renewal” “New” or “Transfer”  (and only one!)</a:t>
            </a:r>
          </a:p>
          <a:p>
            <a:pPr lvl="1"/>
            <a:r>
              <a:rPr lang="en-US" sz="1800" dirty="0" smtClean="0"/>
              <a:t>If also a member of The American Legion, check on the Detachment Card portion</a:t>
            </a:r>
          </a:p>
          <a:p>
            <a:r>
              <a:rPr lang="en-US" sz="1800" b="1" i="1" dirty="0" smtClean="0"/>
              <a:t>Do not separate the left and middle portions of the Membership Record!</a:t>
            </a:r>
          </a:p>
          <a:p>
            <a:r>
              <a:rPr lang="en-US" sz="1800" b="1" i="1" dirty="0" smtClean="0"/>
              <a:t>Do not photocopy and submit, each card has a unique bar code!</a:t>
            </a:r>
          </a:p>
          <a:p>
            <a:endParaRPr lang="en-US" sz="2800" dirty="0"/>
          </a:p>
        </p:txBody>
      </p:sp>
      <p:pic>
        <p:nvPicPr>
          <p:cNvPr id="4" name="Picture 3"/>
          <p:cNvPicPr/>
          <p:nvPr/>
        </p:nvPicPr>
        <p:blipFill rotWithShape="1">
          <a:blip r:embed="rId2" cstate="print">
            <a:extLst>
              <a:ext uri="{28A0092B-C50C-407E-A947-70E740481C1C}">
                <a14:useLocalDpi xmlns="" xmlns:a14="http://schemas.microsoft.com/office/drawing/2010/main" val="0"/>
              </a:ext>
            </a:extLst>
          </a:blip>
          <a:srcRect r="64869"/>
          <a:stretch/>
        </p:blipFill>
        <p:spPr bwMode="auto">
          <a:xfrm rot="5400000">
            <a:off x="3548063" y="1833562"/>
            <a:ext cx="2047875" cy="754380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925870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9307</TotalTime>
  <Words>2103</Words>
  <Application>Microsoft Office PowerPoint</Application>
  <PresentationFormat>On-screen Show (4:3)</PresentationFormat>
  <Paragraphs>161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Getting Credit for Your Memberships: How to Properly Transmit Membership to Detachment</vt:lpstr>
      <vt:lpstr>Preamble</vt:lpstr>
      <vt:lpstr>Introduction</vt:lpstr>
      <vt:lpstr>Membership Resources</vt:lpstr>
      <vt:lpstr>Eligibility</vt:lpstr>
      <vt:lpstr>Eligibility Break Down</vt:lpstr>
      <vt:lpstr>Eligibility Checklist</vt:lpstr>
      <vt:lpstr>The Membership Application</vt:lpstr>
      <vt:lpstr>The Membership Record Card</vt:lpstr>
      <vt:lpstr>Processing Memberships</vt:lpstr>
      <vt:lpstr>Member Transfers</vt:lpstr>
      <vt:lpstr>Member Data Form</vt:lpstr>
      <vt:lpstr>MySAL.org</vt:lpstr>
      <vt:lpstr>Special Situations</vt:lpstr>
      <vt:lpstr>Special Situations</vt:lpstr>
      <vt:lpstr>Transmittals </vt:lpstr>
      <vt:lpstr>Transmittals </vt:lpstr>
      <vt:lpstr>Transmittals </vt:lpstr>
      <vt:lpstr>Common Errors to Avoid</vt:lpstr>
      <vt:lpstr>Squadron Officer Reporting Form</vt:lpstr>
      <vt:lpstr>Consolidated Report Form</vt:lpstr>
      <vt:lpstr>Questions?</vt:lpstr>
      <vt:lpstr>Slide 23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Credit for Your Membership: How to Properly Transmit Membership to Detachment</dc:title>
  <dc:creator>Paul Spyhalski</dc:creator>
  <cp:lastModifiedBy>Thumper</cp:lastModifiedBy>
  <cp:revision>40</cp:revision>
  <dcterms:created xsi:type="dcterms:W3CDTF">2015-01-07T23:06:57Z</dcterms:created>
  <dcterms:modified xsi:type="dcterms:W3CDTF">2015-11-30T19:16:38Z</dcterms:modified>
</cp:coreProperties>
</file>